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58" r:id="rId5"/>
    <p:sldId id="260" r:id="rId6"/>
    <p:sldId id="265" r:id="rId7"/>
    <p:sldId id="261" r:id="rId8"/>
    <p:sldId id="262" r:id="rId9"/>
    <p:sldId id="270" r:id="rId10"/>
    <p:sldId id="271" r:id="rId11"/>
    <p:sldId id="272" r:id="rId12"/>
    <p:sldId id="276" r:id="rId13"/>
    <p:sldId id="273" r:id="rId14"/>
    <p:sldId id="274" r:id="rId15"/>
    <p:sldId id="275" r:id="rId16"/>
    <p:sldId id="27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6" d="100"/>
          <a:sy n="76" d="100"/>
        </p:scale>
        <p:origin x="62" y="101"/>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2128" b="1" i="0" u="none" strike="noStrike" kern="1200" baseline="0">
              <a:solidFill>
                <a:schemeClr val="tx2"/>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gradFill rotWithShape="1">
              <a:gsLst>
                <a:gs pos="0">
                  <a:schemeClr val="accent1">
                    <a:satMod val="103000"/>
                    <a:lumMod val="102000"/>
                    <a:tint val="94000"/>
                  </a:schemeClr>
                </a:gs>
                <a:gs pos="50000">
                  <a:schemeClr val="accent1">
                    <a:satMod val="110000"/>
                    <a:lumMod val="100000"/>
                    <a:shade val="100000"/>
                  </a:schemeClr>
                </a:gs>
                <a:gs pos="100000">
                  <a:schemeClr val="accent1">
                    <a:lumMod val="99000"/>
                    <a:satMod val="120000"/>
                    <a:shade val="78000"/>
                  </a:schemeClr>
                </a:gs>
              </a:gsLst>
              <a:lin ang="5400000" scaled="0"/>
            </a:gra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9240-45BB-82C1-E2BD88AF7838}"/>
            </c:ext>
          </c:extLst>
        </c:ser>
        <c:ser>
          <c:idx val="1"/>
          <c:order val="1"/>
          <c:tx>
            <c:strRef>
              <c:f>Sheet1!$C$1</c:f>
              <c:strCache>
                <c:ptCount val="1"/>
                <c:pt idx="0">
                  <c:v>Series 2</c:v>
                </c:pt>
              </c:strCache>
            </c:strRef>
          </c:tx>
          <c:spPr>
            <a:gradFill rotWithShape="1">
              <a:gsLst>
                <a:gs pos="0">
                  <a:schemeClr val="accent2">
                    <a:satMod val="103000"/>
                    <a:lumMod val="102000"/>
                    <a:tint val="94000"/>
                  </a:schemeClr>
                </a:gs>
                <a:gs pos="50000">
                  <a:schemeClr val="accent2">
                    <a:satMod val="110000"/>
                    <a:lumMod val="100000"/>
                    <a:shade val="100000"/>
                  </a:schemeClr>
                </a:gs>
                <a:gs pos="100000">
                  <a:schemeClr val="accent2">
                    <a:lumMod val="99000"/>
                    <a:satMod val="120000"/>
                    <a:shade val="78000"/>
                  </a:schemeClr>
                </a:gs>
              </a:gsLst>
              <a:lin ang="5400000" scaled="0"/>
            </a:gra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9240-45BB-82C1-E2BD88AF7838}"/>
            </c:ext>
          </c:extLst>
        </c:ser>
        <c:ser>
          <c:idx val="2"/>
          <c:order val="2"/>
          <c:tx>
            <c:strRef>
              <c:f>Sheet1!$D$1</c:f>
              <c:strCache>
                <c:ptCount val="1"/>
                <c:pt idx="0">
                  <c:v>Series 3</c:v>
                </c:pt>
              </c:strCache>
            </c:strRef>
          </c:tx>
          <c:spPr>
            <a:gradFill rotWithShape="1">
              <a:gsLst>
                <a:gs pos="0">
                  <a:schemeClr val="accent3">
                    <a:satMod val="103000"/>
                    <a:lumMod val="102000"/>
                    <a:tint val="94000"/>
                  </a:schemeClr>
                </a:gs>
                <a:gs pos="50000">
                  <a:schemeClr val="accent3">
                    <a:satMod val="110000"/>
                    <a:lumMod val="100000"/>
                    <a:shade val="100000"/>
                  </a:schemeClr>
                </a:gs>
                <a:gs pos="100000">
                  <a:schemeClr val="accent3">
                    <a:lumMod val="99000"/>
                    <a:satMod val="120000"/>
                    <a:shade val="78000"/>
                  </a:schemeClr>
                </a:gs>
              </a:gsLst>
              <a:lin ang="5400000" scaled="0"/>
            </a:gra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9240-45BB-82C1-E2BD88AF7838}"/>
            </c:ext>
          </c:extLst>
        </c:ser>
        <c:dLbls>
          <c:showLegendKey val="0"/>
          <c:showVal val="0"/>
          <c:showCatName val="0"/>
          <c:showSerName val="0"/>
          <c:showPercent val="0"/>
          <c:showBubbleSize val="0"/>
        </c:dLbls>
        <c:gapWidth val="100"/>
        <c:overlap val="-24"/>
        <c:axId val="386928160"/>
        <c:axId val="386927768"/>
      </c:barChart>
      <c:catAx>
        <c:axId val="386928160"/>
        <c:scaling>
          <c:orientation val="minMax"/>
        </c:scaling>
        <c:delete val="0"/>
        <c:axPos val="b"/>
        <c:numFmt formatCode="General" sourceLinked="1"/>
        <c:majorTickMark val="none"/>
        <c:minorTickMark val="none"/>
        <c:tickLblPos val="nextTo"/>
        <c:spPr>
          <a:noFill/>
          <a:ln w="9525" cap="flat" cmpd="sng" algn="ctr">
            <a:solidFill>
              <a:schemeClr val="tx2">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386927768"/>
        <c:crosses val="autoZero"/>
        <c:auto val="1"/>
        <c:lblAlgn val="ctr"/>
        <c:lblOffset val="100"/>
        <c:noMultiLvlLbl val="0"/>
      </c:catAx>
      <c:valAx>
        <c:axId val="386927768"/>
        <c:scaling>
          <c:orientation val="minMax"/>
        </c:scaling>
        <c:delete val="0"/>
        <c:axPos val="l"/>
        <c:majorGridlines>
          <c:spPr>
            <a:ln w="9525" cap="flat" cmpd="sng" algn="ctr">
              <a:solidFill>
                <a:schemeClr val="tx2">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crossAx val="3869281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7">
  <cs:axisTitle>
    <cs:lnRef idx="0"/>
    <cs:fillRef idx="0"/>
    <cs:effectRef idx="0"/>
    <cs:fontRef idx="minor">
      <a:schemeClr val="tx2"/>
    </cs:fontRef>
    <cs:defRPr sz="1197" b="1" kern="1200"/>
  </cs:axisTitle>
  <cs:categoryAxis>
    <cs:lnRef idx="0"/>
    <cs:fillRef idx="0"/>
    <cs:effectRef idx="0"/>
    <cs:fontRef idx="minor">
      <a:schemeClr val="tx2"/>
    </cs:fontRef>
    <cs:spPr>
      <a:ln w="9525" cap="flat" cmpd="sng" algn="ctr">
        <a:solidFill>
          <a:schemeClr val="tx2">
            <a:lumMod val="15000"/>
            <a:lumOff val="85000"/>
          </a:schemeClr>
        </a:solidFill>
        <a:round/>
      </a:ln>
    </cs:spPr>
    <cs:defRPr sz="1197" kern="1200"/>
  </cs:categoryAxis>
  <cs:chartArea mods="allowNoFillOverride allowNoLineOverride">
    <cs:lnRef idx="0"/>
    <cs:fillRef idx="0"/>
    <cs:effectRef idx="0"/>
    <cs:fontRef idx="minor">
      <a:schemeClr val="tx2"/>
    </cs:fontRef>
    <cs:spPr>
      <a:solidFill>
        <a:schemeClr val="bg1"/>
      </a:solidFill>
      <a:ln w="9525" cap="flat" cmpd="sng" algn="ctr">
        <a:solidFill>
          <a:schemeClr val="tx2">
            <a:lumMod val="15000"/>
            <a:lumOff val="85000"/>
          </a:schemeClr>
        </a:solidFill>
        <a:round/>
      </a:ln>
    </cs:spPr>
    <cs:defRPr sz="1197" kern="1200"/>
  </cs:chartArea>
  <cs:dataLabel>
    <cs:lnRef idx="0"/>
    <cs:fillRef idx="0"/>
    <cs:effectRef idx="0"/>
    <cs:fontRef idx="minor">
      <a:schemeClr val="tx2"/>
    </cs:fontRef>
    <cs:defRPr sz="1197" kern="1200"/>
  </cs:dataLabel>
  <cs:dataLabelCallout>
    <cs:lnRef idx="0"/>
    <cs:fillRef idx="0"/>
    <cs:effectRef idx="0"/>
    <cs:fontRef idx="minor">
      <a:schemeClr val="dk2">
        <a:lumMod val="7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2"/>
    <cs:fontRef idx="minor">
      <a:schemeClr val="tx2"/>
    </cs:fontRef>
  </cs:dataPoint>
  <cs:dataPoint3D>
    <cs:lnRef idx="0"/>
    <cs:fillRef idx="3">
      <cs:styleClr val="auto"/>
    </cs:fillRef>
    <cs:effectRef idx="2"/>
    <cs:fontRef idx="minor">
      <a:schemeClr val="tx2"/>
    </cs:fontRef>
  </cs:dataPoint3D>
  <cs:dataPointLine>
    <cs:lnRef idx="0">
      <cs:styleClr val="auto"/>
    </cs:lnRef>
    <cs:fillRef idx="3"/>
    <cs:effectRef idx="2"/>
    <cs:fontRef idx="minor">
      <a:schemeClr val="tx2"/>
    </cs:fontRef>
    <cs:spPr>
      <a:ln w="31750" cap="rnd">
        <a:solidFill>
          <a:schemeClr val="phClr"/>
        </a:solidFill>
        <a:round/>
      </a:ln>
    </cs:spPr>
  </cs:dataPointLine>
  <cs:dataPointMarker>
    <cs:lnRef idx="0"/>
    <cs:fillRef idx="3">
      <cs:styleClr val="auto"/>
    </cs:fillRef>
    <cs:effectRef idx="2"/>
    <cs:fontRef idx="minor">
      <a:schemeClr val="tx2"/>
    </cs:fontRef>
    <cs:spPr>
      <a:ln w="12700">
        <a:solidFill>
          <a:schemeClr val="lt2"/>
        </a:solidFill>
        <a:round/>
      </a:ln>
    </cs:spPr>
  </cs:dataPointMarker>
  <cs:dataPointMarkerLayout symbol="circle" size="6"/>
  <cs:dataPointWireframe>
    <cs:lnRef idx="0">
      <cs:styleClr val="auto"/>
    </cs:lnRef>
    <cs:fillRef idx="3"/>
    <cs:effectRef idx="2"/>
    <cs:fontRef idx="minor">
      <a:schemeClr val="tx2"/>
    </cs:fontRef>
    <cs:spPr>
      <a:ln w="9525" cap="rnd">
        <a:solidFill>
          <a:schemeClr val="phClr"/>
        </a:solidFill>
        <a:round/>
      </a:ln>
    </cs:spPr>
  </cs:dataPointWireframe>
  <cs:dataTable>
    <cs:lnRef idx="0"/>
    <cs:fillRef idx="0"/>
    <cs:effectRef idx="0"/>
    <cs:fontRef idx="minor">
      <a:schemeClr val="tx2"/>
    </cs:fontRef>
    <cs:spPr>
      <a:ln w="9525">
        <a:solidFill>
          <a:schemeClr val="tx2">
            <a:lumMod val="15000"/>
            <a:lumOff val="85000"/>
          </a:schemeClr>
        </a:solidFill>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2"/>
    </cs:fontRef>
    <cs:spPr>
      <a:ln w="9525">
        <a:solidFill>
          <a:schemeClr val="tx2">
            <a:lumMod val="60000"/>
            <a:lumOff val="40000"/>
          </a:schemeClr>
        </a:solidFill>
        <a:prstDash val="dash"/>
      </a:ln>
    </cs:spPr>
  </cs:dropLine>
  <cs:errorBar>
    <cs:lnRef idx="0"/>
    <cs:fillRef idx="0"/>
    <cs:effectRef idx="0"/>
    <cs:fontRef idx="minor">
      <a:schemeClr val="tx2"/>
    </cs:fontRef>
    <cs:spPr>
      <a:ln w="9525">
        <a:solidFill>
          <a:schemeClr val="tx2">
            <a:lumMod val="75000"/>
            <a:lumOff val="25000"/>
          </a:schemeClr>
        </a:solidFill>
        <a:round/>
      </a:ln>
    </cs:spPr>
  </cs:errorBar>
  <cs:floor>
    <cs:lnRef idx="0"/>
    <cs:fillRef idx="0"/>
    <cs:effectRef idx="0"/>
    <cs:fontRef idx="minor">
      <a:schemeClr val="tx2"/>
    </cs:fontRef>
  </cs:floor>
  <cs:gridlineMajor>
    <cs:lnRef idx="0"/>
    <cs:fillRef idx="0"/>
    <cs:effectRef idx="0"/>
    <cs:fontRef idx="minor">
      <a:schemeClr val="tx2"/>
    </cs:fontRef>
    <cs:spPr>
      <a:ln w="9525" cap="flat" cmpd="sng" algn="ctr">
        <a:solidFill>
          <a:schemeClr val="tx2">
            <a:lumMod val="15000"/>
            <a:lumOff val="85000"/>
          </a:schemeClr>
        </a:solidFill>
        <a:round/>
      </a:ln>
    </cs:spPr>
  </cs:gridlineMajor>
  <cs:gridlineMinor>
    <cs:lnRef idx="0"/>
    <cs:fillRef idx="0"/>
    <cs:effectRef idx="0"/>
    <cs:fontRef idx="minor">
      <a:schemeClr val="tx2"/>
    </cs:fontRef>
    <cs:spPr>
      <a:ln>
        <a:solidFill>
          <a:schemeClr val="tx2">
            <a:lumMod val="5000"/>
            <a:lumOff val="95000"/>
          </a:schemeClr>
        </a:solidFill>
      </a:ln>
    </cs:spPr>
  </cs:gridlineMinor>
  <cs:hiLoLine>
    <cs:lnRef idx="0"/>
    <cs:fillRef idx="0"/>
    <cs:effectRef idx="0"/>
    <cs:fontRef idx="minor">
      <a:schemeClr val="tx2"/>
    </cs:fontRef>
    <cs:spPr>
      <a:ln w="9525">
        <a:solidFill>
          <a:schemeClr val="tx2">
            <a:lumMod val="60000"/>
            <a:lumOff val="40000"/>
          </a:schemeClr>
        </a:solidFill>
        <a:prstDash val="dash"/>
      </a:ln>
    </cs:spPr>
  </cs:hiLoLine>
  <cs:leaderLine>
    <cs:lnRef idx="0"/>
    <cs:fillRef idx="0"/>
    <cs:effectRef idx="0"/>
    <cs:fontRef idx="minor">
      <a:schemeClr val="tx2"/>
    </cs:fontRef>
    <cs:spPr>
      <a:ln w="9525">
        <a:solidFill>
          <a:schemeClr val="tx2">
            <a:lumMod val="35000"/>
            <a:lumOff val="65000"/>
          </a:schemeClr>
        </a:solidFill>
      </a:ln>
    </cs:spPr>
  </cs:leaderLine>
  <cs:legend>
    <cs:lnRef idx="0"/>
    <cs:fillRef idx="0"/>
    <cs:effectRef idx="0"/>
    <cs:fontRef idx="minor">
      <a:schemeClr val="tx2"/>
    </cs:fontRef>
    <cs:defRPr sz="1197" kern="1200"/>
  </cs:legend>
  <cs:plotArea>
    <cs:lnRef idx="0"/>
    <cs:fillRef idx="0"/>
    <cs:effectRef idx="0"/>
    <cs:fontRef idx="minor">
      <a:schemeClr val="tx2"/>
    </cs:fontRef>
  </cs:plotArea>
  <cs:plotArea3D>
    <cs:lnRef idx="0"/>
    <cs:fillRef idx="0"/>
    <cs:effectRef idx="0"/>
    <cs:fontRef idx="minor">
      <a:schemeClr val="tx2"/>
    </cs:fontRef>
  </cs:plotArea3D>
  <cs:seriesAxis>
    <cs:lnRef idx="0"/>
    <cs:fillRef idx="0"/>
    <cs:effectRef idx="0"/>
    <cs:fontRef idx="minor">
      <a:schemeClr val="tx2"/>
    </cs:fontRef>
    <cs:spPr>
      <a:ln w="9525" cap="flat" cmpd="sng" algn="ctr">
        <a:solidFill>
          <a:schemeClr val="tx2">
            <a:lumMod val="15000"/>
            <a:lumOff val="85000"/>
          </a:schemeClr>
        </a:solidFill>
        <a:round/>
      </a:ln>
    </cs:spPr>
    <cs:defRPr sz="1197" kern="1200"/>
  </cs:seriesAxis>
  <cs:seriesLine>
    <cs:lnRef idx="0"/>
    <cs:fillRef idx="0"/>
    <cs:effectRef idx="0"/>
    <cs:fontRef idx="minor">
      <a:schemeClr val="tx2"/>
    </cs:fontRef>
    <cs:spPr>
      <a:ln w="9525">
        <a:solidFill>
          <a:schemeClr val="tx2">
            <a:lumMod val="60000"/>
            <a:lumOff val="40000"/>
          </a:schemeClr>
        </a:solidFill>
        <a:prstDash val="dash"/>
      </a:ln>
    </cs:spPr>
  </cs:seriesLine>
  <cs:title>
    <cs:lnRef idx="0"/>
    <cs:fillRef idx="0"/>
    <cs:effectRef idx="0"/>
    <cs:fontRef idx="minor">
      <a:schemeClr val="tx2"/>
    </cs:fontRef>
    <cs:defRPr sz="2128" b="1" kern="1200"/>
  </cs:title>
  <cs:trendline>
    <cs:lnRef idx="0">
      <cs:styleClr val="auto"/>
    </cs:lnRef>
    <cs:fillRef idx="0"/>
    <cs:effectRef idx="0"/>
    <cs:fontRef idx="minor">
      <a:schemeClr val="tx2"/>
    </cs:fontRef>
    <cs:spPr>
      <a:ln w="19050" cap="rnd">
        <a:solidFill>
          <a:schemeClr val="phClr"/>
        </a:solidFill>
        <a:prstDash val="sysDash"/>
      </a:ln>
    </cs:spPr>
  </cs:trendline>
  <cs:trendlineLabel>
    <cs:lnRef idx="0"/>
    <cs:fillRef idx="0"/>
    <cs:effectRef idx="0"/>
    <cs:fontRef idx="minor">
      <a:schemeClr val="tx2"/>
    </cs:fontRef>
    <cs:defRPr sz="1197" kern="1200"/>
  </cs:trendlineLabel>
  <cs:upBar>
    <cs:lnRef idx="0"/>
    <cs:fillRef idx="0"/>
    <cs:effectRef idx="0"/>
    <cs:fontRef idx="minor">
      <a:schemeClr val="tx2"/>
    </cs:fontRef>
    <cs:spPr>
      <a:solidFill>
        <a:schemeClr val="lt1"/>
      </a:solidFill>
      <a:ln w="9525">
        <a:solidFill>
          <a:schemeClr val="tx1">
            <a:lumMod val="15000"/>
            <a:lumOff val="85000"/>
          </a:schemeClr>
        </a:solidFill>
      </a:ln>
    </cs:spPr>
  </cs:upBar>
  <cs:valueAxis>
    <cs:lnRef idx="0"/>
    <cs:fillRef idx="0"/>
    <cs:effectRef idx="0"/>
    <cs:fontRef idx="minor">
      <a:schemeClr val="tx2"/>
    </cs:fontRef>
    <cs:defRPr sz="1197" kern="1200"/>
  </cs:valueAxis>
  <cs:wall>
    <cs:lnRef idx="0"/>
    <cs:fillRef idx="0"/>
    <cs:effectRef idx="0"/>
    <cs:fontRef idx="minor">
      <a:schemeClr val="tx2"/>
    </cs:fontRef>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7/1/2025</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7/1/2025</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7/1/2025</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7/1/2025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7/1/2025</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7/1/2025</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7/1/2025</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7/1/2025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7/1/2025</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7/1/2025</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7/1/2025</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7/1/2025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7/1/2025</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7/1/2025</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latin typeface="Times New Roman" panose="02020603050405020304" pitchFamily="18" charset="0"/>
                <a:cs typeface="Times New Roman" panose="02020603050405020304" pitchFamily="18" charset="0"/>
              </a:rPr>
              <a:t>Machine Learning</a:t>
            </a:r>
          </a:p>
        </p:txBody>
      </p:sp>
      <p:sp>
        <p:nvSpPr>
          <p:cNvPr id="3" name="Subtitle 2"/>
          <p:cNvSpPr>
            <a:spLocks noGrp="1"/>
          </p:cNvSpPr>
          <p:nvPr>
            <p:ph type="subTitle" idx="1"/>
          </p:nvPr>
        </p:nvSpPr>
        <p:spPr/>
        <p:txBody>
          <a:bodyPr/>
          <a:lstStyle/>
          <a:p>
            <a:r>
              <a:rPr lang="en-US" dirty="0">
                <a:latin typeface="Times New Roman" panose="02020603050405020304" pitchFamily="18" charset="0"/>
                <a:cs typeface="Times New Roman" panose="02020603050405020304" pitchFamily="18" charset="0"/>
              </a:rPr>
              <a:t>Task [1]</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00EA1A-A93B-E1F9-FD91-31508EB7D3C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6A9A8A5-A866-6322-56A7-E5A9018FE0A5}"/>
              </a:ext>
            </a:extLst>
          </p:cNvPr>
          <p:cNvSpPr>
            <a:spLocks noGrp="1"/>
          </p:cNvSpPr>
          <p:nvPr>
            <p:ph type="title"/>
          </p:nvPr>
        </p:nvSpPr>
        <p:spPr>
          <a:xfrm>
            <a:off x="1280160" y="466343"/>
            <a:ext cx="9628632" cy="1362113"/>
          </a:xfrm>
        </p:spPr>
        <p:txBody>
          <a:bodyPr anchor="ctr">
            <a:normAutofit/>
          </a:bodyPr>
          <a:lstStyle/>
          <a:p>
            <a:r>
              <a:rPr lang="en-US" dirty="0"/>
              <a:t>How including special requests influence the cancellation process?  </a:t>
            </a:r>
          </a:p>
        </p:txBody>
      </p:sp>
      <p:sp>
        <p:nvSpPr>
          <p:cNvPr id="3" name="Content Placeholder 2">
            <a:extLst>
              <a:ext uri="{FF2B5EF4-FFF2-40B4-BE49-F238E27FC236}">
                <a16:creationId xmlns:a16="http://schemas.microsoft.com/office/drawing/2014/main" id="{025427A2-EAEF-0B92-7661-EAEC65C6941E}"/>
              </a:ext>
            </a:extLst>
          </p:cNvPr>
          <p:cNvSpPr>
            <a:spLocks noGrp="1"/>
          </p:cNvSpPr>
          <p:nvPr>
            <p:ph type="body" sz="half" idx="2"/>
          </p:nvPr>
        </p:nvSpPr>
        <p:spPr>
          <a:xfrm>
            <a:off x="1291819" y="2465293"/>
            <a:ext cx="3834874" cy="3711669"/>
          </a:xfrm>
        </p:spPr>
        <p:txBody>
          <a:bodyPr>
            <a:normAutofit/>
          </a:bodyPr>
          <a:lstStyle/>
          <a:p>
            <a:pPr marL="342900" indent="-342900">
              <a:buFont typeface="Wingdings" panose="05000000000000000000" pitchFamily="2" charset="2"/>
              <a:buChar char="§"/>
            </a:pPr>
            <a:r>
              <a:rPr lang="en-US" dirty="0"/>
              <a:t>More special requests correlate with fewer cancellations.</a:t>
            </a:r>
          </a:p>
        </p:txBody>
      </p:sp>
      <p:pic>
        <p:nvPicPr>
          <p:cNvPr id="7" name="Picture Placeholder 6" descr="A bar graph with text and numbers&#10;&#10;AI-generated content may be incorrect.">
            <a:extLst>
              <a:ext uri="{FF2B5EF4-FFF2-40B4-BE49-F238E27FC236}">
                <a16:creationId xmlns:a16="http://schemas.microsoft.com/office/drawing/2014/main" id="{D34BAF6E-5C8F-33C3-8364-9B9FEE5352F2}"/>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3842" b="3842"/>
          <a:stretch>
            <a:fillRect/>
          </a:stretch>
        </p:blipFill>
        <p:spPr/>
      </p:pic>
    </p:spTree>
    <p:extLst>
      <p:ext uri="{BB962C8B-B14F-4D97-AF65-F5344CB8AC3E}">
        <p14:creationId xmlns:p14="http://schemas.microsoft.com/office/powerpoint/2010/main" val="3089587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873735-F914-0723-C663-37E575AC81C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071A26-245D-8EB3-AFA8-B97101C74DAE}"/>
              </a:ext>
            </a:extLst>
          </p:cNvPr>
          <p:cNvSpPr>
            <a:spLocks noGrp="1"/>
          </p:cNvSpPr>
          <p:nvPr>
            <p:ph type="title"/>
          </p:nvPr>
        </p:nvSpPr>
        <p:spPr>
          <a:xfrm>
            <a:off x="1280160" y="466343"/>
            <a:ext cx="9628632" cy="1362113"/>
          </a:xfrm>
        </p:spPr>
        <p:txBody>
          <a:bodyPr anchor="ctr">
            <a:normAutofit/>
          </a:bodyPr>
          <a:lstStyle/>
          <a:p>
            <a:r>
              <a:rPr lang="en-US" dirty="0"/>
              <a:t>How does a higher number of adults compared to children affect the likelihood of cancellation?</a:t>
            </a:r>
          </a:p>
        </p:txBody>
      </p:sp>
      <p:sp>
        <p:nvSpPr>
          <p:cNvPr id="3" name="Content Placeholder 2">
            <a:extLst>
              <a:ext uri="{FF2B5EF4-FFF2-40B4-BE49-F238E27FC236}">
                <a16:creationId xmlns:a16="http://schemas.microsoft.com/office/drawing/2014/main" id="{C7B2439D-C584-3C8B-09DC-486F1C8450EA}"/>
              </a:ext>
            </a:extLst>
          </p:cNvPr>
          <p:cNvSpPr>
            <a:spLocks noGrp="1"/>
          </p:cNvSpPr>
          <p:nvPr>
            <p:ph type="body" sz="half" idx="2"/>
          </p:nvPr>
        </p:nvSpPr>
        <p:spPr>
          <a:xfrm>
            <a:off x="1291819" y="2465293"/>
            <a:ext cx="3834874" cy="3711669"/>
          </a:xfrm>
        </p:spPr>
        <p:txBody>
          <a:bodyPr>
            <a:normAutofit/>
          </a:bodyPr>
          <a:lstStyle/>
          <a:p>
            <a:pPr marL="342900" indent="-342900">
              <a:buFont typeface="Wingdings" panose="05000000000000000000" pitchFamily="2" charset="2"/>
              <a:buChar char="§"/>
            </a:pPr>
            <a:r>
              <a:rPr lang="en-US" dirty="0"/>
              <a:t>Higher number of adults is associated with relatively lower cancellations. </a:t>
            </a:r>
          </a:p>
        </p:txBody>
      </p:sp>
      <p:pic>
        <p:nvPicPr>
          <p:cNvPr id="8" name="Picture Placeholder 7" descr="A graph of a number of guests&#10;&#10;AI-generated content may be incorrect.">
            <a:extLst>
              <a:ext uri="{FF2B5EF4-FFF2-40B4-BE49-F238E27FC236}">
                <a16:creationId xmlns:a16="http://schemas.microsoft.com/office/drawing/2014/main" id="{BC43D83D-28A5-1951-AC40-363974054D07}"/>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6256" b="6256"/>
          <a:stretch>
            <a:fillRect/>
          </a:stretch>
        </p:blipFill>
        <p:spPr/>
      </p:pic>
    </p:spTree>
    <p:extLst>
      <p:ext uri="{BB962C8B-B14F-4D97-AF65-F5344CB8AC3E}">
        <p14:creationId xmlns:p14="http://schemas.microsoft.com/office/powerpoint/2010/main" val="3368174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0E0EDB-21A0-9A8C-293C-DD35EEA6ED3F}"/>
            </a:ext>
          </a:extLst>
        </p:cNvPr>
        <p:cNvGrpSpPr/>
        <p:nvPr/>
      </p:nvGrpSpPr>
      <p:grpSpPr>
        <a:xfrm>
          <a:off x="0" y="0"/>
          <a:ext cx="0" cy="0"/>
          <a:chOff x="0" y="0"/>
          <a:chExt cx="0" cy="0"/>
        </a:xfrm>
      </p:grpSpPr>
      <p:sp>
        <p:nvSpPr>
          <p:cNvPr id="17" name="Title 1">
            <a:extLst>
              <a:ext uri="{FF2B5EF4-FFF2-40B4-BE49-F238E27FC236}">
                <a16:creationId xmlns:a16="http://schemas.microsoft.com/office/drawing/2014/main" id="{2C6ADDE5-3E63-8805-5078-3BE586A7A836}"/>
              </a:ext>
            </a:extLst>
          </p:cNvPr>
          <p:cNvSpPr>
            <a:spLocks noGrp="1"/>
          </p:cNvSpPr>
          <p:nvPr>
            <p:ph type="title"/>
          </p:nvPr>
        </p:nvSpPr>
        <p:spPr>
          <a:xfrm>
            <a:off x="1280160" y="466343"/>
            <a:ext cx="9628632" cy="1362113"/>
          </a:xfrm>
        </p:spPr>
        <p:txBody>
          <a:bodyPr/>
          <a:lstStyle/>
          <a:p>
            <a:r>
              <a:rPr lang="en-US" dirty="0"/>
              <a:t>In what way does a guest’s cancellation history influence the likelihood of future cancellations?</a:t>
            </a:r>
          </a:p>
        </p:txBody>
      </p:sp>
      <p:sp>
        <p:nvSpPr>
          <p:cNvPr id="3" name="Content Placeholder 2">
            <a:extLst>
              <a:ext uri="{FF2B5EF4-FFF2-40B4-BE49-F238E27FC236}">
                <a16:creationId xmlns:a16="http://schemas.microsoft.com/office/drawing/2014/main" id="{067AE153-E8B3-C6D3-BEB4-55ACF22A3705}"/>
              </a:ext>
            </a:extLst>
          </p:cNvPr>
          <p:cNvSpPr>
            <a:spLocks noGrp="1"/>
          </p:cNvSpPr>
          <p:nvPr>
            <p:ph sz="half" idx="1"/>
          </p:nvPr>
        </p:nvSpPr>
        <p:spPr>
          <a:xfrm>
            <a:off x="1280160" y="2194560"/>
            <a:ext cx="4489704" cy="3986784"/>
          </a:xfrm>
        </p:spPr>
        <p:txBody>
          <a:bodyPr>
            <a:normAutofit/>
          </a:bodyPr>
          <a:lstStyle/>
          <a:p>
            <a:pPr marL="342900" indent="-342900">
              <a:buFont typeface="Wingdings" panose="05000000000000000000" pitchFamily="2" charset="2"/>
              <a:buChar char="§"/>
            </a:pPr>
            <a:r>
              <a:rPr lang="en-US" dirty="0"/>
              <a:t>A higher number of previous cancellations appears to reduce the probability of cancellation, possibly indicating that the guest has made a firm decision.</a:t>
            </a:r>
          </a:p>
        </p:txBody>
      </p:sp>
      <p:pic>
        <p:nvPicPr>
          <p:cNvPr id="12" name="Picture Placeholder 11">
            <a:extLst>
              <a:ext uri="{FF2B5EF4-FFF2-40B4-BE49-F238E27FC236}">
                <a16:creationId xmlns:a16="http://schemas.microsoft.com/office/drawing/2014/main" id="{FB5F8CD3-C682-6477-57AA-D949C911991F}"/>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818192" y="2194560"/>
            <a:ext cx="3687775" cy="3986784"/>
          </a:xfrm>
          <a:noFill/>
        </p:spPr>
      </p:pic>
    </p:spTree>
    <p:extLst>
      <p:ext uri="{BB962C8B-B14F-4D97-AF65-F5344CB8AC3E}">
        <p14:creationId xmlns:p14="http://schemas.microsoft.com/office/powerpoint/2010/main" val="2304329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F12E42-9D20-FC6A-F7FB-1C571AE0C2B1}"/>
            </a:ext>
          </a:extLst>
        </p:cNvPr>
        <p:cNvGrpSpPr/>
        <p:nvPr/>
      </p:nvGrpSpPr>
      <p:grpSpPr>
        <a:xfrm>
          <a:off x="0" y="0"/>
          <a:ext cx="0" cy="0"/>
          <a:chOff x="0" y="0"/>
          <a:chExt cx="0" cy="0"/>
        </a:xfrm>
      </p:grpSpPr>
      <p:sp>
        <p:nvSpPr>
          <p:cNvPr id="17" name="Title 1">
            <a:extLst>
              <a:ext uri="{FF2B5EF4-FFF2-40B4-BE49-F238E27FC236}">
                <a16:creationId xmlns:a16="http://schemas.microsoft.com/office/drawing/2014/main" id="{5735C0F0-2DA1-7860-FF0F-1C3056896483}"/>
              </a:ext>
            </a:extLst>
          </p:cNvPr>
          <p:cNvSpPr>
            <a:spLocks noGrp="1"/>
          </p:cNvSpPr>
          <p:nvPr>
            <p:ph type="title"/>
          </p:nvPr>
        </p:nvSpPr>
        <p:spPr>
          <a:xfrm>
            <a:off x="1280160" y="466343"/>
            <a:ext cx="9628632" cy="1362113"/>
          </a:xfrm>
        </p:spPr>
        <p:txBody>
          <a:bodyPr anchor="ctr">
            <a:normAutofit/>
          </a:bodyPr>
          <a:lstStyle/>
          <a:p>
            <a:endParaRPr lang="en-US" dirty="0"/>
          </a:p>
        </p:txBody>
      </p:sp>
      <p:pic>
        <p:nvPicPr>
          <p:cNvPr id="2050" name="Picture 2" descr="Thank You Letter Danger: 5 Things You Should Never Include!">
            <a:extLst>
              <a:ext uri="{FF2B5EF4-FFF2-40B4-BE49-F238E27FC236}">
                <a16:creationId xmlns:a16="http://schemas.microsoft.com/office/drawing/2014/main" id="{C70C3578-0943-A281-C198-D9354AF3977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t="19474" r="2" b="18506"/>
          <a:stretch>
            <a:fillRect/>
          </a:stretch>
        </p:blipFill>
        <p:spPr bwMode="auto">
          <a:xfrm>
            <a:off x="1280160" y="2190749"/>
            <a:ext cx="9628632" cy="3986213"/>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69081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normAutofit/>
          </a:bodyPr>
          <a:lstStyle/>
          <a:p>
            <a:r>
              <a:rPr lang="en-US" sz="4800" dirty="0">
                <a:latin typeface="Times New Roman" panose="02020603050405020304" pitchFamily="18" charset="0"/>
                <a:cs typeface="Times New Roman" panose="02020603050405020304" pitchFamily="18" charset="0"/>
              </a:rPr>
              <a:t>Content:</a:t>
            </a:r>
          </a:p>
        </p:txBody>
      </p:sp>
      <p:sp>
        <p:nvSpPr>
          <p:cNvPr id="14" name="Content Placeholder 2"/>
          <p:cNvSpPr>
            <a:spLocks noGrp="1"/>
          </p:cNvSpPr>
          <p:nvPr>
            <p:ph idx="1"/>
          </p:nvPr>
        </p:nvSpPr>
        <p:spPr/>
        <p:txBody>
          <a:bodyPr>
            <a:normAutofit/>
          </a:bodyPr>
          <a:lstStyle/>
          <a:p>
            <a:r>
              <a:rPr lang="en-US" sz="4800" dirty="0">
                <a:latin typeface="Times New Roman" panose="02020603050405020304" pitchFamily="18" charset="0"/>
                <a:cs typeface="Times New Roman" panose="02020603050405020304" pitchFamily="18" charset="0"/>
              </a:rPr>
              <a:t>Intro to Machine Learning</a:t>
            </a:r>
          </a:p>
          <a:p>
            <a:r>
              <a:rPr lang="en-US" sz="4800" dirty="0">
                <a:latin typeface="Times New Roman" panose="02020603050405020304" pitchFamily="18" charset="0"/>
                <a:cs typeface="Times New Roman" panose="02020603050405020304" pitchFamily="18" charset="0"/>
              </a:rPr>
              <a:t>Analysis of Dataset</a:t>
            </a:r>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0160" y="466343"/>
            <a:ext cx="9628632" cy="1362113"/>
          </a:xfrm>
        </p:spPr>
        <p:txBody>
          <a:bodyPr anchor="ctr">
            <a:normAutofit/>
          </a:bodyPr>
          <a:lstStyle/>
          <a:p>
            <a:r>
              <a:rPr lang="en-US" dirty="0"/>
              <a:t>Intro of Machine Learning</a:t>
            </a:r>
          </a:p>
        </p:txBody>
      </p:sp>
      <p:sp>
        <p:nvSpPr>
          <p:cNvPr id="4" name="Content Placeholder 3"/>
          <p:cNvSpPr>
            <a:spLocks noGrp="1"/>
          </p:cNvSpPr>
          <p:nvPr>
            <p:ph type="body" sz="half" idx="2"/>
          </p:nvPr>
        </p:nvSpPr>
        <p:spPr>
          <a:xfrm>
            <a:off x="1291819" y="2465293"/>
            <a:ext cx="3834874" cy="3711669"/>
          </a:xfrm>
        </p:spPr>
        <p:txBody>
          <a:bodyPr>
            <a:normAutofit/>
          </a:bodyPr>
          <a:lstStyle/>
          <a:p>
            <a:pPr>
              <a:lnSpc>
                <a:spcPct val="90000"/>
              </a:lnSpc>
            </a:pPr>
            <a:r>
              <a:rPr lang="en-US" sz="2000" dirty="0">
                <a:latin typeface="Times New Roman" panose="02020603050405020304" pitchFamily="18" charset="0"/>
                <a:cs typeface="Times New Roman" panose="02020603050405020304" pitchFamily="18" charset="0"/>
              </a:rPr>
              <a:t>Machine Learning is a field of artificial intelligence that enables computers to learn patterns from data and make decisions or predictions without being explicitly programmed. It involves training algorithms on datasets to identify trends, classify information, or forecast outcomes, allowing systems to improve their performance over time through experience.</a:t>
            </a:r>
          </a:p>
        </p:txBody>
      </p:sp>
      <p:sp>
        <p:nvSpPr>
          <p:cNvPr id="12" name="Picture Placeholder 3">
            <a:extLst>
              <a:ext uri="{FF2B5EF4-FFF2-40B4-BE49-F238E27FC236}">
                <a16:creationId xmlns:a16="http://schemas.microsoft.com/office/drawing/2014/main" id="{742B2C4C-A2FA-B9A5-C761-52CBDA068254}"/>
              </a:ext>
            </a:extLst>
          </p:cNvPr>
          <p:cNvSpPr>
            <a:spLocks noGrp="1"/>
          </p:cNvSpPr>
          <p:nvPr>
            <p:ph type="pic" idx="1"/>
          </p:nvPr>
        </p:nvSpPr>
        <p:spPr>
          <a:xfrm>
            <a:off x="5518896" y="1828456"/>
            <a:ext cx="5389895" cy="5029544"/>
          </a:xfrm>
        </p:spPr>
        <p:txBody>
          <a:bodyPr/>
          <a:lstStyle/>
          <a:p>
            <a:endParaRPr lang="en-US"/>
          </a:p>
        </p:txBody>
      </p:sp>
      <p:sp>
        <p:nvSpPr>
          <p:cNvPr id="7" name="Content Placeholder 3">
            <a:extLst>
              <a:ext uri="{FF2B5EF4-FFF2-40B4-BE49-F238E27FC236}">
                <a16:creationId xmlns:a16="http://schemas.microsoft.com/office/drawing/2014/main" id="{CFD327A8-9CE5-259E-4068-E23C82B6C1A9}"/>
              </a:ext>
            </a:extLst>
          </p:cNvPr>
          <p:cNvSpPr txBox="1">
            <a:spLocks/>
          </p:cNvSpPr>
          <p:nvPr/>
        </p:nvSpPr>
        <p:spPr>
          <a:xfrm>
            <a:off x="6442095" y="2659619"/>
            <a:ext cx="5749905" cy="3648463"/>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a:lstStyle>
          <a:p>
            <a:endParaRPr lang="en-US" sz="2800" dirty="0">
              <a:latin typeface="Times" panose="02020603050405020304" pitchFamily="18" charset="0"/>
              <a:cs typeface="Times" panose="02020603050405020304" pitchFamily="18" charset="0"/>
            </a:endParaRPr>
          </a:p>
        </p:txBody>
      </p:sp>
      <p:pic>
        <p:nvPicPr>
          <p:cNvPr id="1026" name="Picture 2" descr="Machine Learning: What is it and why ...">
            <a:extLst>
              <a:ext uri="{FF2B5EF4-FFF2-40B4-BE49-F238E27FC236}">
                <a16:creationId xmlns:a16="http://schemas.microsoft.com/office/drawing/2014/main" id="{53CBDE18-EEFF-FFCF-2289-871C24BFB1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8895" y="1828456"/>
            <a:ext cx="5389895" cy="5029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8304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Analysis of Data Set</a:t>
            </a:r>
          </a:p>
        </p:txBody>
      </p:sp>
      <p:graphicFrame>
        <p:nvGraphicFramePr>
          <p:cNvPr id="9" name="Content Placeholder 2" descr="Clustered column chart showing the values of 3 series for 4 categories"/>
          <p:cNvGraphicFramePr>
            <a:graphicFrameLocks noGrp="1"/>
          </p:cNvGraphicFramePr>
          <p:nvPr>
            <p:ph idx="1"/>
            <p:extLst>
              <p:ext uri="{D42A27DB-BD31-4B8C-83A1-F6EECF244321}">
                <p14:modId xmlns:p14="http://schemas.microsoft.com/office/powerpoint/2010/main" val="1185816718"/>
              </p:ext>
            </p:extLst>
          </p:nvPr>
        </p:nvGraphicFramePr>
        <p:xfrm>
          <a:off x="1279525" y="2190750"/>
          <a:ext cx="9629775" cy="398621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84825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the market segment influence the cancellation process?</a:t>
            </a:r>
          </a:p>
        </p:txBody>
      </p:sp>
      <p:sp>
        <p:nvSpPr>
          <p:cNvPr id="3" name="Content Placeholder 2"/>
          <p:cNvSpPr>
            <a:spLocks noGrp="1"/>
          </p:cNvSpPr>
          <p:nvPr>
            <p:ph sz="half" idx="1"/>
          </p:nvPr>
        </p:nvSpPr>
        <p:spPr/>
        <p:txBody>
          <a:bodyPr/>
          <a:lstStyle/>
          <a:p>
            <a:r>
              <a:rPr lang="en-US" dirty="0"/>
              <a:t>Although cancelled bookings are in the minority, most of the cancellations occurred in reservations made online.</a:t>
            </a:r>
          </a:p>
          <a:p>
            <a:r>
              <a:rPr lang="en-US" dirty="0"/>
              <a:t>Cancelled bookings rarely occur in the Aviation and Complementary market segments.</a:t>
            </a:r>
          </a:p>
        </p:txBody>
      </p:sp>
      <p:pic>
        <p:nvPicPr>
          <p:cNvPr id="7" name="Content Placeholder 6" descr="A graph of a bar chart&#10;&#10;AI-generated content may be incorrect.">
            <a:extLst>
              <a:ext uri="{FF2B5EF4-FFF2-40B4-BE49-F238E27FC236}">
                <a16:creationId xmlns:a16="http://schemas.microsoft.com/office/drawing/2014/main" id="{686064EC-8965-0D0A-EB7F-BFFF2FB4DD8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415088" y="2463232"/>
            <a:ext cx="4494212" cy="3449186"/>
          </a:xfrm>
        </p:spPr>
      </p:pic>
    </p:spTree>
    <p:extLst>
      <p:ext uri="{BB962C8B-B14F-4D97-AF65-F5344CB8AC3E}">
        <p14:creationId xmlns:p14="http://schemas.microsoft.com/office/powerpoint/2010/main" val="88070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AEB118-1C99-03DF-6EB8-9ABEBBFF3C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43CCBCC-FAC4-5E05-2670-EA0A2C3FE4F6}"/>
              </a:ext>
            </a:extLst>
          </p:cNvPr>
          <p:cNvSpPr>
            <a:spLocks noGrp="1"/>
          </p:cNvSpPr>
          <p:nvPr>
            <p:ph type="title"/>
          </p:nvPr>
        </p:nvSpPr>
        <p:spPr/>
        <p:txBody>
          <a:bodyPr/>
          <a:lstStyle/>
          <a:p>
            <a:r>
              <a:rPr lang="en-US" dirty="0"/>
              <a:t>Does including a meal in the booking plan, regardless of the meal type, reduce the likelihood of cancellation?</a:t>
            </a:r>
          </a:p>
        </p:txBody>
      </p:sp>
      <p:sp>
        <p:nvSpPr>
          <p:cNvPr id="3" name="Content Placeholder 2">
            <a:extLst>
              <a:ext uri="{FF2B5EF4-FFF2-40B4-BE49-F238E27FC236}">
                <a16:creationId xmlns:a16="http://schemas.microsoft.com/office/drawing/2014/main" id="{F289965B-8344-54BE-0E04-BD616AB7D34F}"/>
              </a:ext>
            </a:extLst>
          </p:cNvPr>
          <p:cNvSpPr>
            <a:spLocks noGrp="1"/>
          </p:cNvSpPr>
          <p:nvPr>
            <p:ph sz="half" idx="1"/>
          </p:nvPr>
        </p:nvSpPr>
        <p:spPr/>
        <p:txBody>
          <a:bodyPr/>
          <a:lstStyle/>
          <a:p>
            <a:r>
              <a:rPr lang="en-US" dirty="0"/>
              <a:t>It appears to be ineffective in cancellation decision.</a:t>
            </a:r>
          </a:p>
        </p:txBody>
      </p:sp>
      <p:pic>
        <p:nvPicPr>
          <p:cNvPr id="8" name="Content Placeholder 7" descr="A graph of a bar chart&#10;&#10;AI-generated content may be incorrect.">
            <a:extLst>
              <a:ext uri="{FF2B5EF4-FFF2-40B4-BE49-F238E27FC236}">
                <a16:creationId xmlns:a16="http://schemas.microsoft.com/office/drawing/2014/main" id="{548A43EE-B187-50F0-6F22-11315E076B7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542741" y="2193925"/>
            <a:ext cx="4238905" cy="3987800"/>
          </a:xfrm>
        </p:spPr>
      </p:pic>
    </p:spTree>
    <p:extLst>
      <p:ext uri="{BB962C8B-B14F-4D97-AF65-F5344CB8AC3E}">
        <p14:creationId xmlns:p14="http://schemas.microsoft.com/office/powerpoint/2010/main" val="21926915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7C1C17-C60C-67FF-077A-280F94F7E8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9642167-D51E-5372-0806-1E69B464948B}"/>
              </a:ext>
            </a:extLst>
          </p:cNvPr>
          <p:cNvSpPr>
            <a:spLocks noGrp="1"/>
          </p:cNvSpPr>
          <p:nvPr>
            <p:ph type="title"/>
          </p:nvPr>
        </p:nvSpPr>
        <p:spPr/>
        <p:txBody>
          <a:bodyPr/>
          <a:lstStyle/>
          <a:p>
            <a:r>
              <a:rPr lang="en-US" dirty="0"/>
              <a:t>Does a guest's previous visit to the hotel influence the likelihood of cancellation?</a:t>
            </a:r>
          </a:p>
        </p:txBody>
      </p:sp>
      <p:sp>
        <p:nvSpPr>
          <p:cNvPr id="3" name="Content Placeholder 2">
            <a:extLst>
              <a:ext uri="{FF2B5EF4-FFF2-40B4-BE49-F238E27FC236}">
                <a16:creationId xmlns:a16="http://schemas.microsoft.com/office/drawing/2014/main" id="{3F003F7B-8E88-1DCB-7225-603372C87AA6}"/>
              </a:ext>
            </a:extLst>
          </p:cNvPr>
          <p:cNvSpPr>
            <a:spLocks noGrp="1"/>
          </p:cNvSpPr>
          <p:nvPr>
            <p:ph sz="half" idx="1"/>
          </p:nvPr>
        </p:nvSpPr>
        <p:spPr/>
        <p:txBody>
          <a:bodyPr/>
          <a:lstStyle/>
          <a:p>
            <a:r>
              <a:rPr lang="en-US" dirty="0"/>
              <a:t>If a guest has a previous visit to the hotel , he will probably keep the reservation. </a:t>
            </a:r>
          </a:p>
        </p:txBody>
      </p:sp>
      <p:pic>
        <p:nvPicPr>
          <p:cNvPr id="7" name="Content Placeholder 6" descr="A graph of a bar chart&#10;&#10;AI-generated content may be incorrect.">
            <a:extLst>
              <a:ext uri="{FF2B5EF4-FFF2-40B4-BE49-F238E27FC236}">
                <a16:creationId xmlns:a16="http://schemas.microsoft.com/office/drawing/2014/main" id="{F4951E91-CE05-B69B-BB9D-8455B34649C7}"/>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674150" y="2193925"/>
            <a:ext cx="3976088" cy="3987800"/>
          </a:xfrm>
        </p:spPr>
      </p:pic>
    </p:spTree>
    <p:extLst>
      <p:ext uri="{BB962C8B-B14F-4D97-AF65-F5344CB8AC3E}">
        <p14:creationId xmlns:p14="http://schemas.microsoft.com/office/powerpoint/2010/main" val="3408163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3CD9D1-7936-FA90-EB7B-29CFE8286D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8C962A-87C9-6620-9C35-9B785603AE6D}"/>
              </a:ext>
            </a:extLst>
          </p:cNvPr>
          <p:cNvSpPr>
            <a:spLocks noGrp="1"/>
          </p:cNvSpPr>
          <p:nvPr>
            <p:ph type="title"/>
          </p:nvPr>
        </p:nvSpPr>
        <p:spPr>
          <a:xfrm>
            <a:off x="1280160" y="466343"/>
            <a:ext cx="9628632" cy="1362113"/>
          </a:xfrm>
        </p:spPr>
        <p:txBody>
          <a:bodyPr anchor="ctr">
            <a:normAutofit/>
          </a:bodyPr>
          <a:lstStyle/>
          <a:p>
            <a:r>
              <a:rPr lang="en-US" dirty="0"/>
              <a:t>How lead time affect the cancellation process?  </a:t>
            </a:r>
          </a:p>
        </p:txBody>
      </p:sp>
      <p:sp>
        <p:nvSpPr>
          <p:cNvPr id="3" name="Content Placeholder 2">
            <a:extLst>
              <a:ext uri="{FF2B5EF4-FFF2-40B4-BE49-F238E27FC236}">
                <a16:creationId xmlns:a16="http://schemas.microsoft.com/office/drawing/2014/main" id="{9E7B3482-DF5E-0258-72A8-3F80943A1890}"/>
              </a:ext>
            </a:extLst>
          </p:cNvPr>
          <p:cNvSpPr>
            <a:spLocks noGrp="1"/>
          </p:cNvSpPr>
          <p:nvPr>
            <p:ph type="body" sz="half" idx="2"/>
          </p:nvPr>
        </p:nvSpPr>
        <p:spPr>
          <a:xfrm>
            <a:off x="1291819" y="2465293"/>
            <a:ext cx="3834874" cy="3711669"/>
          </a:xfrm>
        </p:spPr>
        <p:txBody>
          <a:bodyPr>
            <a:normAutofit/>
          </a:bodyPr>
          <a:lstStyle/>
          <a:p>
            <a:pPr marL="342900" indent="-342900">
              <a:buFont typeface="Wingdings" panose="05000000000000000000" pitchFamily="2" charset="2"/>
              <a:buChar char="§"/>
            </a:pPr>
            <a:r>
              <a:rPr lang="en-US" dirty="0"/>
              <a:t>At low lead times, uncancelled reservations dominate, while higher lead times are associated with an increased probability of cancellation.</a:t>
            </a:r>
          </a:p>
        </p:txBody>
      </p:sp>
      <p:pic>
        <p:nvPicPr>
          <p:cNvPr id="8" name="Content Placeholder 7" descr="A graph of a line graph&#10;&#10;AI-generated content may be incorrect.">
            <a:extLst>
              <a:ext uri="{FF2B5EF4-FFF2-40B4-BE49-F238E27FC236}">
                <a16:creationId xmlns:a16="http://schemas.microsoft.com/office/drawing/2014/main" id="{A0EA6213-0B5C-2F37-4E60-DE34F415CFD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tretch/>
        </p:blipFill>
        <p:spPr>
          <a:xfrm>
            <a:off x="5518896" y="2247907"/>
            <a:ext cx="5389895" cy="4190642"/>
          </a:xfrm>
          <a:noFill/>
        </p:spPr>
      </p:pic>
    </p:spTree>
    <p:extLst>
      <p:ext uri="{BB962C8B-B14F-4D97-AF65-F5344CB8AC3E}">
        <p14:creationId xmlns:p14="http://schemas.microsoft.com/office/powerpoint/2010/main" val="2742876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667216-3B12-7935-989D-917AB14B176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798974-0465-9998-0CB7-3902DCC1F068}"/>
              </a:ext>
            </a:extLst>
          </p:cNvPr>
          <p:cNvSpPr>
            <a:spLocks noGrp="1"/>
          </p:cNvSpPr>
          <p:nvPr>
            <p:ph type="title"/>
          </p:nvPr>
        </p:nvSpPr>
        <p:spPr>
          <a:xfrm>
            <a:off x="1280160" y="466343"/>
            <a:ext cx="9628632" cy="1362113"/>
          </a:xfrm>
        </p:spPr>
        <p:txBody>
          <a:bodyPr anchor="ctr">
            <a:normAutofit/>
          </a:bodyPr>
          <a:lstStyle/>
          <a:p>
            <a:r>
              <a:rPr lang="en-US" dirty="0"/>
              <a:t>How average price affect the cancellation process?  </a:t>
            </a:r>
          </a:p>
        </p:txBody>
      </p:sp>
      <p:sp>
        <p:nvSpPr>
          <p:cNvPr id="3" name="Content Placeholder 2">
            <a:extLst>
              <a:ext uri="{FF2B5EF4-FFF2-40B4-BE49-F238E27FC236}">
                <a16:creationId xmlns:a16="http://schemas.microsoft.com/office/drawing/2014/main" id="{8ACABDFC-9046-2BBC-B2E3-4036AF900B41}"/>
              </a:ext>
            </a:extLst>
          </p:cNvPr>
          <p:cNvSpPr>
            <a:spLocks noGrp="1"/>
          </p:cNvSpPr>
          <p:nvPr>
            <p:ph type="body" sz="half" idx="2"/>
          </p:nvPr>
        </p:nvSpPr>
        <p:spPr>
          <a:xfrm>
            <a:off x="1291819" y="2465293"/>
            <a:ext cx="3834874" cy="3711669"/>
          </a:xfrm>
        </p:spPr>
        <p:txBody>
          <a:bodyPr>
            <a:normAutofit/>
          </a:bodyPr>
          <a:lstStyle/>
          <a:p>
            <a:pPr marL="342900" indent="-342900">
              <a:buFont typeface="Wingdings" panose="05000000000000000000" pitchFamily="2" charset="2"/>
              <a:buChar char="§"/>
            </a:pPr>
            <a:r>
              <a:rPr lang="en-US" dirty="0"/>
              <a:t>On average, the price does not have a strong effect on cancellations. However, average price involves many factors to consider, such as fee differences based on age and booking plans.</a:t>
            </a:r>
          </a:p>
        </p:txBody>
      </p:sp>
      <p:pic>
        <p:nvPicPr>
          <p:cNvPr id="7" name="Picture Placeholder 6" descr="A graph of a line graph&#10;&#10;AI-generated content may be incorrect.">
            <a:extLst>
              <a:ext uri="{FF2B5EF4-FFF2-40B4-BE49-F238E27FC236}">
                <a16:creationId xmlns:a16="http://schemas.microsoft.com/office/drawing/2014/main" id="{405EC35E-2B2C-2D01-19E8-2BDA4548979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8271" r="8271"/>
          <a:stretch>
            <a:fillRect/>
          </a:stretch>
        </p:blipFill>
        <p:spPr/>
      </p:pic>
    </p:spTree>
    <p:extLst>
      <p:ext uri="{BB962C8B-B14F-4D97-AF65-F5344CB8AC3E}">
        <p14:creationId xmlns:p14="http://schemas.microsoft.com/office/powerpoint/2010/main" val="19805385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5CE4FBD564493479D97A0728AD4E01B" ma:contentTypeVersion="13" ma:contentTypeDescription="Create a new document." ma:contentTypeScope="" ma:versionID="416b400174eba43b5ed65e49c8330736">
  <xsd:schema xmlns:xsd="http://www.w3.org/2001/XMLSchema" xmlns:xs="http://www.w3.org/2001/XMLSchema" xmlns:p="http://schemas.microsoft.com/office/2006/metadata/properties" xmlns:ns3="6d62785a-9d25-4d32-8fdc-f73eefefa531" targetNamespace="http://schemas.microsoft.com/office/2006/metadata/properties" ma:root="true" ma:fieldsID="b226fd7aab2a4c2b0ec5375dab39a488" ns3:_="">
    <xsd:import namespace="6d62785a-9d25-4d32-8fdc-f73eefefa531"/>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ObjectDetectorVersions" minOccurs="0"/>
                <xsd:element ref="ns3:MediaServiceSearchProperties" minOccurs="0"/>
                <xsd:element ref="ns3:MediaServiceDateTaken" minOccurs="0"/>
                <xsd:element ref="ns3:MediaServiceSystemTags" minOccurs="0"/>
                <xsd:element ref="ns3:MediaServiceGenerationTime" minOccurs="0"/>
                <xsd:element ref="ns3:MediaServiceEventHashCode" minOccurs="0"/>
                <xsd:element ref="ns3:MediaLengthInSeconds" minOccurs="0"/>
                <xsd:element ref="ns3:MediaServiceOCR"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d62785a-9d25-4d32-8fdc-f73eefefa53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SystemTags" ma:index="15" nillable="true" ma:displayName="MediaServiceSystemTags" ma:hidden="true" ma:internalName="MediaServiceSystemTags" ma:readOnly="true">
      <xsd:simpleType>
        <xsd:restriction base="dms:Note"/>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element name="MediaServiceOCR" ma:index="19" nillable="true" ma:displayName="Extracted Text" ma:internalName="MediaServiceOCR" ma:readOnly="true">
      <xsd:simpleType>
        <xsd:restriction base="dms:Note">
          <xsd:maxLength value="255"/>
        </xsd:restriction>
      </xsd:simpleType>
    </xsd:element>
    <xsd:element name="_activity" ma:index="20" nillable="true" ma:displayName="_activity" ma:hidden="true" ma:internalName="_activity">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6d62785a-9d25-4d32-8fdc-f73eefefa531" xsi:nil="true"/>
  </documentManagement>
</p:properties>
</file>

<file path=customXml/itemProps1.xml><?xml version="1.0" encoding="utf-8"?>
<ds:datastoreItem xmlns:ds="http://schemas.openxmlformats.org/officeDocument/2006/customXml" ds:itemID="{8F2B1C4F-1426-431C-BA5A-C4E7CF5181C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d62785a-9d25-4d32-8fdc-f73eefefa53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7BDD1BE-4F1D-49E4-8CB6-2FBDBA8D312D}">
  <ds:schemaRefs>
    <ds:schemaRef ds:uri="http://schemas.microsoft.com/sharepoint/v3/contenttype/forms"/>
  </ds:schemaRefs>
</ds:datastoreItem>
</file>

<file path=customXml/itemProps3.xml><?xml version="1.0" encoding="utf-8"?>
<ds:datastoreItem xmlns:ds="http://schemas.openxmlformats.org/officeDocument/2006/customXml" ds:itemID="{ABE0B43E-BD59-4153-AD85-91DABF166BC3}">
  <ds:schemaRefs>
    <ds:schemaRef ds:uri="http://purl.org/dc/elements/1.1/"/>
    <ds:schemaRef ds:uri="6d62785a-9d25-4d32-8fdc-f73eefefa531"/>
    <ds:schemaRef ds:uri="http://purl.org/dc/dcmitype/"/>
    <ds:schemaRef ds:uri="http://schemas.microsoft.com/office/infopath/2007/PartnerControls"/>
    <ds:schemaRef ds:uri="http://schemas.microsoft.com/office/2006/documentManagement/types"/>
    <ds:schemaRef ds:uri="http://purl.org/dc/terms/"/>
    <ds:schemaRef ds:uri="http://www.w3.org/XML/1998/namespace"/>
    <ds:schemaRef ds:uri="http://schemas.openxmlformats.org/package/2006/metadata/core-propertie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90</TotalTime>
  <Words>338</Words>
  <Application>Microsoft Office PowerPoint</Application>
  <PresentationFormat>Widescreen</PresentationFormat>
  <Paragraphs>26</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Times</vt:lpstr>
      <vt:lpstr>Times New Roman</vt:lpstr>
      <vt:lpstr>Wingdings</vt:lpstr>
      <vt:lpstr>Educational subjects 16x9</vt:lpstr>
      <vt:lpstr>Machine Learning</vt:lpstr>
      <vt:lpstr>Content:</vt:lpstr>
      <vt:lpstr>Intro of Machine Learning</vt:lpstr>
      <vt:lpstr>Analysis of Data Set</vt:lpstr>
      <vt:lpstr>How does the market segment influence the cancellation process?</vt:lpstr>
      <vt:lpstr>Does including a meal in the booking plan, regardless of the meal type, reduce the likelihood of cancellation?</vt:lpstr>
      <vt:lpstr>Does a guest's previous visit to the hotel influence the likelihood of cancellation?</vt:lpstr>
      <vt:lpstr>How lead time affect the cancellation process?  </vt:lpstr>
      <vt:lpstr>How average price affect the cancellation process?  </vt:lpstr>
      <vt:lpstr>How including special requests influence the cancellation process?  </vt:lpstr>
      <vt:lpstr>How does a higher number of adults compared to children affect the likelihood of cancellation?</vt:lpstr>
      <vt:lpstr>In what way does a guest’s cancellation history influence the likelihood of future cancellations?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es-Mlak.Monoem2026</dc:creator>
  <cp:lastModifiedBy>es-Mlak.Monoem2026</cp:lastModifiedBy>
  <cp:revision>2</cp:revision>
  <dcterms:created xsi:type="dcterms:W3CDTF">2025-07-01T16:32:46Z</dcterms:created>
  <dcterms:modified xsi:type="dcterms:W3CDTF">2025-07-01T18:03:28Z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0x01010015CE4FBD564493479D97A0728AD4E01B</vt:lpwstr>
  </property>
</Properties>
</file>

<file path=docProps/thumbnail.jpeg>
</file>